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20"/>
  </p:notesMasterIdLst>
  <p:sldIdLst>
    <p:sldId id="265" r:id="rId2"/>
    <p:sldId id="294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15" r:id="rId17"/>
    <p:sldId id="316" r:id="rId18"/>
    <p:sldId id="29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624" autoAdjust="0"/>
  </p:normalViewPr>
  <p:slideViewPr>
    <p:cSldViewPr>
      <p:cViewPr varScale="1">
        <p:scale>
          <a:sx n="71" d="100"/>
          <a:sy n="71" d="100"/>
        </p:scale>
        <p:origin x="143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73F001-4E13-4617-B83E-47330053C77F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E55A57-D41B-4F2C-B51E-318406A8DD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824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85C5D-157E-425B-BEDC-7DB53082AC09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753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396552" y="1124744"/>
            <a:ext cx="9865096" cy="2262781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	</a:t>
            </a:r>
            <a:r>
              <a:rPr lang="ru-RU" b="1" dirty="0"/>
              <a:t>Основы проектирования городских дорог и улиц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792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Тема </a:t>
            </a:r>
            <a:r>
              <a:rPr lang="en-US" sz="4800" dirty="0"/>
              <a:t>2</a:t>
            </a:r>
            <a:r>
              <a:rPr lang="ru-RU" sz="4800" dirty="0" smtClean="0"/>
              <a:t>. </a:t>
            </a:r>
            <a:r>
              <a:rPr lang="ru-RU" sz="4800" dirty="0"/>
              <a:t>Лекция </a:t>
            </a:r>
            <a:r>
              <a:rPr lang="en-US" sz="4800" dirty="0" smtClean="0"/>
              <a:t>3</a:t>
            </a:r>
            <a:r>
              <a:rPr lang="en-US" sz="4800" dirty="0"/>
              <a:t> </a:t>
            </a:r>
            <a:r>
              <a:rPr lang="ru-RU" dirty="0"/>
              <a:t>Классификация городских дорог и улиц. </a:t>
            </a:r>
            <a:r>
              <a:rPr lang="ru-RU" dirty="0" smtClean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49174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7624" y="1484784"/>
            <a:ext cx="7776864" cy="327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КЛАССИФИКАЦИЯ УЛИЦ И ДОРОГ ГОРОДОВ</a:t>
            </a:r>
            <a:endParaRPr lang="ru-RU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272583"/>
              </p:ext>
            </p:extLst>
          </p:nvPr>
        </p:nvGraphicFramePr>
        <p:xfrm>
          <a:off x="1043608" y="1988840"/>
          <a:ext cx="7848874" cy="48826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482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22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Категория дорог и улиц</a:t>
                      </a: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Основное назначение дорог и улиц</a:t>
                      </a: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84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b="1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Магистральные дороги:</a:t>
                      </a:r>
                      <a:endParaRPr lang="ru-RU" sz="12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6845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000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скоростного движения</a:t>
                      </a:r>
                      <a:endParaRPr lang="ru-RU" sz="12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Скоростная транспортная связь между удаленными промышленными и планировочными районами в крупнейших и крупных городах; выходы на внешние автомобильные дороги, к аэропортам, крупным зонам массового отдыха и поселениям в системе расселения. Пересечения с магистральными улицами и дорогами в разных уровнях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6845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000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регулируемого движения</a:t>
                      </a:r>
                      <a:endParaRPr lang="ru-RU" sz="12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Транспортная связь между районами города на отдельных направлениях и участках преимущественно грузового движения, осуществляемого вне жилой застройки, выходы на внешние автомобильные дороги, пересечения с улицами и дорогами, как правило, в одном уровне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4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b="1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Магистральные улицы:</a:t>
                      </a:r>
                      <a:endParaRPr lang="ru-RU" sz="12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6845">
                <a:tc>
                  <a:txBody>
                    <a:bodyPr/>
                    <a:lstStyle/>
                    <a:p>
                      <a:pPr marL="180340" algn="l">
                        <a:spcAft>
                          <a:spcPts val="0"/>
                        </a:spcAft>
                      </a:pPr>
                      <a:r>
                        <a:rPr lang="ru-RU" sz="1000" b="1" i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общегородского значения: </a:t>
                      </a:r>
                      <a:r>
                        <a:rPr lang="ru-RU" sz="1000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непрерывного движения</a:t>
                      </a:r>
                      <a:endParaRPr lang="ru-RU" sz="12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Транспортная связь между жилыми, промышленными районами и общественными центрами в крупнейших, крупных и больших городах, а также с другими магистральными улицами, городскими и внешними автомобильными дорогами. Обеспечение движения транспорта по основным направлениям в разных уровнях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2934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000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регулируемого движения</a:t>
                      </a:r>
                      <a:endParaRPr lang="ru-RU" sz="12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Транспортная связь между жилыми, промышленными районами и центром города, центрами планировочных районов; выходы на магистральные улицы и дороги и внешние автомобильные дороги. Пересечения с магистральными улицами и дорогами, как правило, в одном уровне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8334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000" b="1" i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районного значения:</a:t>
                      </a:r>
                      <a:endParaRPr lang="ru-RU" sz="1200" b="1" i="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5068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000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транспортно-пешеходные</a:t>
                      </a:r>
                      <a:endParaRPr lang="ru-RU" sz="12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Транспортная и пешеходная связи между жилыми районами, а также между жилыми и промышленными районами, общественными центрами, выходы на другие магистральные улицы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5068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000" i="1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пешеходно-транспортные</a:t>
                      </a:r>
                      <a:endParaRPr lang="ru-RU" sz="12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Пешеходная и транспортная связи (преимущественно общественный пассажирский транспорт) в пределах планировочного района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475656" y="260648"/>
            <a:ext cx="7488832" cy="427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КЛАССИФИКАЦИЯ УЛИЦ И ДОРОГ ГОРОДОВ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78" y="836712"/>
            <a:ext cx="7776864" cy="4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57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7624" y="1484784"/>
            <a:ext cx="7776864" cy="327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КЛАССИФИКАЦИЯ УЛИЦ И ДОРОГ ГОРОДОВ (продолжение) </a:t>
            </a:r>
            <a:endParaRPr lang="ru-RU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148176"/>
              </p:ext>
            </p:extLst>
          </p:nvPr>
        </p:nvGraphicFramePr>
        <p:xfrm>
          <a:off x="1043608" y="1988840"/>
          <a:ext cx="7848874" cy="42484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482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48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Категория дорог и улиц</a:t>
                      </a: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Основное назначение дорог и улиц</a:t>
                      </a: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20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b="1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Улицы и дороги местного значения:</a:t>
                      </a:r>
                      <a:endParaRPr lang="ru-RU" sz="12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4106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улицы в жилой застройке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Транспортная (без пропуска грузового и общественного транспорта) и пешеходная связи на территории жилых районов (микрорайонов), выходы на магистральные улицы и дороги регулируемого движения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474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улицы и дороги в научно-производственных, промышленных и коммунально-складских зонах (районах)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Транспортная связь преимущественно легкового и грузового транспорта в пределах зон (районов), выходы на магистральные городские дороги. Пересечения с улицами и дорогами устраиваются в одном уровне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4106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пешеходные улицы и дороги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Пешеходная связь с местами приложения труда, учреждениями и предприятиями обслуживания, в том числе в пределах общественных центров, местами отдыха и остановочными пунктами общественного транспорта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807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парковые дороги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Транспортная связь в пределах территории парков и лесопарков преимущественно для движения легковых автомобилей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9614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проезды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Подъезд транспортных средств к жилым и общественным зданиям, учреждениям, предприятиям и другим объектам городской застройки внутри районов, микрорайонов, кварталов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2303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велосипедные дорожки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Проезд на велосипедах по свободным от других видов транспортного движения трассам к местам отдыха, общественным центрам, а в крупнейших и крупных городах - связь в пределах планировочных районов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475656" y="260648"/>
            <a:ext cx="7488832" cy="427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КЛАССИФИКАЦИЯ УЛИЦ И ДОРОГ ГОРОДОВ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78" y="836712"/>
            <a:ext cx="7776864" cy="4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77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5312" y="1772816"/>
            <a:ext cx="8190656" cy="444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2100" dirty="0" smtClean="0"/>
              <a:t>	</a:t>
            </a:r>
            <a:endParaRPr lang="ru-RU" sz="21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665110"/>
              </p:ext>
            </p:extLst>
          </p:nvPr>
        </p:nvGraphicFramePr>
        <p:xfrm>
          <a:off x="1187624" y="2132856"/>
          <a:ext cx="7560841" cy="40915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7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38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51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13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26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38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207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Категория дорог и улиц</a:t>
                      </a:r>
                      <a:endParaRPr lang="ru-RU" sz="12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Расчетная скорость движения, км/ч</a:t>
                      </a:r>
                      <a:endParaRPr lang="ru-RU" sz="12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Ширина полосы движения, м</a:t>
                      </a:r>
                      <a:endParaRPr lang="ru-RU" sz="12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Число полос движения</a:t>
                      </a:r>
                      <a:endParaRPr lang="ru-RU" sz="12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Наименьший радиус кривых в плане, м</a:t>
                      </a:r>
                      <a:endParaRPr lang="ru-RU" sz="12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indent="18034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Наибольший продольный уклон, ‰</a:t>
                      </a:r>
                      <a:endParaRPr lang="ru-RU" sz="1200" b="1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Ширина пешеходной части тротуара, м</a:t>
                      </a:r>
                      <a:endParaRPr lang="ru-RU" sz="12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Магистральные дороги: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7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скоростного движения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120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3,75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4-8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600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97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регулируемого движения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80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3,50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2-6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400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7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Магистральные улицы: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97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общегородского значения: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248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непрерывного движения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3,75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4-8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500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4,5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97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регулируемого движения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80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3,50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4-8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400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3,0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70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районного значения: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583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транспортно-пешеходные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70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3.50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2-4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250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2,25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583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пешеходно-транспортные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4,00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125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3,0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475656" y="116632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ГЕОМЕТРИЧЕСКИЕ ЭЛЕМЕНТЫ ПЛАНА И ПРОДОЛЬНОГО ПРОФИЛЯ УЛИЦ И ДОРОГ ГОРОДОВ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78" y="836712"/>
            <a:ext cx="7776864" cy="4629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31640" y="1628800"/>
            <a:ext cx="74168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РАСЧЕТНЫЕ ПАРАМЕТРЫ УЛИЦ И ДОРОГ ГОРОДОВ </a:t>
            </a:r>
          </a:p>
        </p:txBody>
      </p:sp>
    </p:spTree>
    <p:extLst>
      <p:ext uri="{BB962C8B-B14F-4D97-AF65-F5344CB8AC3E}">
        <p14:creationId xmlns:p14="http://schemas.microsoft.com/office/powerpoint/2010/main" val="137657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694074"/>
              </p:ext>
            </p:extLst>
          </p:nvPr>
        </p:nvGraphicFramePr>
        <p:xfrm>
          <a:off x="1187624" y="2060848"/>
          <a:ext cx="7560841" cy="39476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7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38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51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13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26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38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756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+mn-lt"/>
                          <a:ea typeface="Times New Roman"/>
                          <a:cs typeface="Times New Roman"/>
                        </a:rPr>
                        <a:t>Категория дорог и улиц</a:t>
                      </a:r>
                      <a:endParaRPr lang="ru-RU" sz="12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+mn-lt"/>
                          <a:ea typeface="Times New Roman"/>
                          <a:cs typeface="Times New Roman"/>
                        </a:rPr>
                        <a:t>Расчетная скорость движения, км/ч</a:t>
                      </a:r>
                      <a:endParaRPr lang="ru-RU" sz="12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+mn-lt"/>
                          <a:ea typeface="Times New Roman"/>
                          <a:cs typeface="Times New Roman"/>
                        </a:rPr>
                        <a:t>Ширина полосы движения, м</a:t>
                      </a:r>
                      <a:endParaRPr lang="ru-RU" sz="12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+mn-lt"/>
                          <a:ea typeface="Times New Roman"/>
                          <a:cs typeface="Times New Roman"/>
                        </a:rPr>
                        <a:t>Число полос движения</a:t>
                      </a:r>
                      <a:endParaRPr lang="ru-RU" sz="12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+mn-lt"/>
                          <a:ea typeface="Times New Roman"/>
                          <a:cs typeface="Times New Roman"/>
                        </a:rPr>
                        <a:t>Наименьший радиус кривых в плане, м</a:t>
                      </a:r>
                      <a:endParaRPr lang="ru-RU" sz="12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indent="18034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n-lt"/>
                          <a:ea typeface="Times New Roman"/>
                          <a:cs typeface="Times New Roman"/>
                        </a:rPr>
                        <a:t>Наибольший продольный уклон, ‰</a:t>
                      </a:r>
                      <a:endParaRPr lang="ru-RU" sz="12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+mn-lt"/>
                          <a:ea typeface="Times New Roman"/>
                          <a:cs typeface="Times New Roman"/>
                        </a:rPr>
                        <a:t>Ширина пешеходной части тротуара, м</a:t>
                      </a:r>
                      <a:endParaRPr lang="ru-RU" sz="12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0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Улицы и дороги местного значения:</a:t>
                      </a:r>
                      <a:endParaRPr lang="ru-RU" sz="12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1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улицы в жилой застройке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3,00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2-3*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90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70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1,5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146">
                <a:tc>
                  <a:txBody>
                    <a:bodyPr/>
                    <a:lstStyle/>
                    <a:p>
                      <a:endParaRPr lang="ru-RU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3,00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80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1,5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1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улицы и дороги научно-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3,50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2-4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90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1,5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1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производственных,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3,50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2-4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90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1,5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67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промышленных и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1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коммунально-складских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53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районов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95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парковые дороги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3,00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75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80</a:t>
                      </a:r>
                      <a:endParaRPr lang="ru-RU" sz="12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475656" y="116632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ГЕОМЕТРИЧЕСКИЕ ЭЛЕМЕНТЫ ПЛАНА И ПРОДОЛЬНОГО ПРОФИЛЯ УЛИЦ И ДОРОГ ГОРОДОВ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78" y="836712"/>
            <a:ext cx="7776864" cy="4629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31640" y="1628800"/>
            <a:ext cx="74168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РАСЧЕТНЫЕ ПАРАМЕТРЫ УЛИЦ И ДОРОГ ГОРОДОВ (продолжение) </a:t>
            </a:r>
          </a:p>
        </p:txBody>
      </p:sp>
    </p:spTree>
    <p:extLst>
      <p:ext uri="{BB962C8B-B14F-4D97-AF65-F5344CB8AC3E}">
        <p14:creationId xmlns:p14="http://schemas.microsoft.com/office/powerpoint/2010/main" val="360782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9698789"/>
              </p:ext>
            </p:extLst>
          </p:nvPr>
        </p:nvGraphicFramePr>
        <p:xfrm>
          <a:off x="1187624" y="2348880"/>
          <a:ext cx="7560841" cy="38884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7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38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51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13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26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38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756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Категория дорог и улиц</a:t>
                      </a:r>
                      <a:endParaRPr lang="ru-RU" sz="12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Расчетная скорость движения, км/ч</a:t>
                      </a:r>
                      <a:endParaRPr lang="ru-RU" sz="12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Ширина полосы движения, м</a:t>
                      </a:r>
                      <a:endParaRPr lang="ru-RU" sz="12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Число полос движения</a:t>
                      </a:r>
                      <a:endParaRPr lang="ru-RU" sz="12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Наименьший радиус кривых в плане, м</a:t>
                      </a:r>
                      <a:endParaRPr lang="ru-RU" sz="12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indent="18034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Наибольший продольный уклон, ‰</a:t>
                      </a:r>
                      <a:endParaRPr lang="ru-RU" sz="1200" b="1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Ширина пешеходной части тротуара, м</a:t>
                      </a:r>
                      <a:endParaRPr lang="ru-RU" sz="12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0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Проезды: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1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основные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2,75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70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1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второстепенные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3,50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80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0,75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1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Пешеходные улицы: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a</a:t>
                      </a:r>
                      <a:endParaRPr lang="ru-RU" sz="11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1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основные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1,00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По расчету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По проекту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67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второстепенные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0,75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То же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То же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1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Велосипедные дорожки: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53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обособленные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1,50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1-2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95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изолированные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1,50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2-4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475656" y="116632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ГЕОМЕТРИЧЕСКИЕ ЭЛЕМЕНТЫ ПЛАНА И ПРОДОЛЬНОГО ПРОФИЛЯ УЛИЦ И ДОРОГ ГОРОДОВ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78" y="836712"/>
            <a:ext cx="7776864" cy="4629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31640" y="1628800"/>
            <a:ext cx="74168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РАСЧЕТНЫЕ ПАРАМЕТРЫ УЛИЦ И ДОРОГ ГОРОДОВ (продолжение) </a:t>
            </a:r>
          </a:p>
        </p:txBody>
      </p:sp>
    </p:spTree>
    <p:extLst>
      <p:ext uri="{BB962C8B-B14F-4D97-AF65-F5344CB8AC3E}">
        <p14:creationId xmlns:p14="http://schemas.microsoft.com/office/powerpoint/2010/main" val="215537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75656" y="116632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Общая концепция управления доступом к сети магистральных улиц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(на примере жилого района)</a:t>
            </a:r>
            <a:endParaRPr lang="ru-RU" sz="2000" b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836712"/>
            <a:ext cx="7776864" cy="4629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979712" y="4797152"/>
            <a:ext cx="69847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1 – магистральная скоростная дорога; 2 – магистральная улица (высокой категории); 3 – магистральная улица более низкой категории; 4 – места доступа к магистралям высших категорий (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arterials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и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freeways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); 5 – распределительная улица; 6 – распределительная улица с меньшей шириной проезжей части; 7 – местные проезды жилого района; 8 – места доступа к магистральной УДС</a:t>
            </a:r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3" cstate="print">
            <a:lum bright="-10000" contrast="30000"/>
          </a:blip>
          <a:srcRect/>
          <a:stretch>
            <a:fillRect/>
          </a:stretch>
        </p:blipFill>
        <p:spPr bwMode="auto">
          <a:xfrm>
            <a:off x="1187624" y="1052736"/>
            <a:ext cx="7560840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774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491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КЛАССИФИКАЦИЯ УЛИЦ И ДОРОГ ГОРОДОВ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78" y="836712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47664" y="908720"/>
            <a:ext cx="741682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В основу классификации городских улиц и дорог положены транспортные и градостроительные признаки их функционирования и прохождения по территории города или населенного пункта. </a:t>
            </a:r>
          </a:p>
          <a:p>
            <a:pPr lvl="0" algn="just"/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 algn="just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Транспортные признаки:</a:t>
            </a:r>
          </a:p>
          <a:p>
            <a:pPr lvl="0" algn="just"/>
            <a:endParaRPr lang="ru-RU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 algn="just">
              <a:buAutoNum type="arabicPeriod"/>
            </a:pP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Выполняемая функция в составе улично-дорожной сети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;</a:t>
            </a:r>
          </a:p>
          <a:p>
            <a:pPr marL="342900" indent="-342900" algn="just">
              <a:buAutoNum type="arabicPeriod"/>
            </a:pP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Обеспеченные условия движения;</a:t>
            </a:r>
          </a:p>
          <a:p>
            <a:pPr marL="342900" indent="-342900" algn="just">
              <a:buAutoNum type="arabicPeriod"/>
            </a:pP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Состав участников движения допускаемых на проезжую часть.</a:t>
            </a:r>
          </a:p>
          <a:p>
            <a:pPr marL="342900" indent="-342900" algn="just">
              <a:buAutoNum type="arabicPeriod"/>
            </a:pPr>
            <a:endParaRPr lang="ru-RU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 algn="just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Градостроительные признаки:</a:t>
            </a:r>
          </a:p>
          <a:p>
            <a:pPr lvl="0" algn="just"/>
            <a:endParaRPr lang="ru-RU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1.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Тип магистрали;</a:t>
            </a: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2. Функциональное назначение территории прохождения.</a:t>
            </a: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33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491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КЛАССИФИКАЦИЯ УЛИЦ И ДОРОГ ГОРОДОВ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78" y="836712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47664" y="908720"/>
            <a:ext cx="741682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Транспортные признаки:</a:t>
            </a:r>
          </a:p>
          <a:p>
            <a:pPr lvl="0" algn="just"/>
            <a:endParaRPr lang="ru-RU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 algn="just">
              <a:buAutoNum type="arabicPeriod"/>
            </a:pP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Выполняемая функция в составе улично-дорожной сети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  <a:p>
            <a:pPr marL="342900" indent="-342900" algn="just">
              <a:buAutoNum type="arabicPeriod"/>
            </a:pP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- обеспечение безопасного и комфортного передвижения с высокими скоростями  (функция мобильности) – магистральные улицы и дороги,</a:t>
            </a:r>
          </a:p>
          <a:p>
            <a:pPr algn="just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- обеспечение связи магистральной сети с местной сетью улиц и дорог, по которым осуществляется доступ к объектам тяготения (земельным участкам и зданиям), а так же внутрирайонных передвижений – распределительные (соединительные) улицы и дороги,</a:t>
            </a:r>
          </a:p>
          <a:p>
            <a:pPr algn="just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- обеспечение доступа транспорта и немоторизованных участников движения (пешеходов и велосипедистов) к земельным участкам и зданиям различного назначения, являющимися объектами тяготения участников движения (функция доступа) - местные улицы и дороги, проезды.</a:t>
            </a:r>
          </a:p>
        </p:txBody>
      </p:sp>
    </p:spTree>
    <p:extLst>
      <p:ext uri="{BB962C8B-B14F-4D97-AF65-F5344CB8AC3E}">
        <p14:creationId xmlns:p14="http://schemas.microsoft.com/office/powerpoint/2010/main" val="90436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5531" y="188640"/>
            <a:ext cx="7488832" cy="491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КЛАССИФИКАЦИЯ УЛИЦ И ДОРОГ ГОРОДОВ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78" y="836712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15616" y="908720"/>
            <a:ext cx="7848872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700" b="1" dirty="0" smtClean="0">
                <a:solidFill>
                  <a:schemeClr val="accent2">
                    <a:lumMod val="75000"/>
                  </a:schemeClr>
                </a:solidFill>
              </a:rPr>
              <a:t>	Транспортные признаки:</a:t>
            </a:r>
          </a:p>
          <a:p>
            <a:pPr algn="just"/>
            <a:r>
              <a:rPr lang="ru-RU" sz="1700" dirty="0" smtClean="0">
                <a:solidFill>
                  <a:schemeClr val="accent2">
                    <a:lumMod val="75000"/>
                  </a:schemeClr>
                </a:solidFill>
              </a:rPr>
              <a:t>2. </a:t>
            </a:r>
            <a:r>
              <a:rPr lang="ru-RU" sz="1700" i="1" dirty="0" smtClean="0">
                <a:solidFill>
                  <a:schemeClr val="accent2">
                    <a:lumMod val="75000"/>
                  </a:schemeClr>
                </a:solidFill>
              </a:rPr>
              <a:t>Обеспеченные условия движения:</a:t>
            </a:r>
            <a:endParaRPr lang="ru-RU" sz="17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ru-RU" sz="1700" dirty="0" smtClean="0">
                <a:solidFill>
                  <a:schemeClr val="accent2">
                    <a:lumMod val="75000"/>
                  </a:schemeClr>
                </a:solidFill>
              </a:rPr>
              <a:t>-  безостановочное движение (непрерывное движение) с разделением участников движения на пересечениях в пространстве путем строительства, как правило, полных транспортных развязок в разных уровнях и внеуличных пешеходных переходов с жестким ограничением доступа на магистраль и полной изоляцией от прилегающей застройки – городские автомагистрали,</a:t>
            </a:r>
          </a:p>
          <a:p>
            <a:pPr algn="just"/>
            <a:r>
              <a:rPr lang="ru-RU" sz="1700" dirty="0" smtClean="0">
                <a:solidFill>
                  <a:schemeClr val="accent2">
                    <a:lumMod val="75000"/>
                  </a:schemeClr>
                </a:solidFill>
              </a:rPr>
              <a:t>- безостановочное движение транспортного потока по основному направлению (непрерывное движение) с разделение участников движения на пересечениях в пространстве путем строительства, как правило, неполных  транспортных развязок в разных уровнях с ограничением доступа на магистраль – улицы непрерывного движения (скоростная городская дорога),</a:t>
            </a:r>
          </a:p>
          <a:p>
            <a:pPr algn="just"/>
            <a:r>
              <a:rPr lang="ru-RU" sz="1700" dirty="0" smtClean="0">
                <a:solidFill>
                  <a:schemeClr val="accent2">
                    <a:lumMod val="75000"/>
                  </a:schemeClr>
                </a:solidFill>
              </a:rPr>
              <a:t>- регулируемое движение с разделением участников движения на пересечениях во времени с помощью светофорного регулирования – улицы и дороги регулируемого движения,</a:t>
            </a:r>
          </a:p>
          <a:p>
            <a:pPr algn="just"/>
            <a:r>
              <a:rPr lang="ru-RU" sz="1700" dirty="0" smtClean="0">
                <a:solidFill>
                  <a:schemeClr val="accent2">
                    <a:lumMod val="75000"/>
                  </a:schemeClr>
                </a:solidFill>
              </a:rPr>
              <a:t>- </a:t>
            </a:r>
            <a:r>
              <a:rPr lang="ru-RU" sz="1700" dirty="0" err="1" smtClean="0">
                <a:solidFill>
                  <a:schemeClr val="accent2">
                    <a:lumMod val="75000"/>
                  </a:schemeClr>
                </a:solidFill>
              </a:rPr>
              <a:t>саморегулируемое</a:t>
            </a:r>
            <a:r>
              <a:rPr lang="ru-RU" sz="1700" dirty="0" smtClean="0">
                <a:solidFill>
                  <a:schemeClr val="accent2">
                    <a:lumMod val="75000"/>
                  </a:schemeClr>
                </a:solidFill>
              </a:rPr>
              <a:t> движение с разделением участников движения на пересечениях во времени без средств регулирования в соответствии с правилами дорожного движения – </a:t>
            </a:r>
            <a:r>
              <a:rPr lang="ru-RU" sz="1700" dirty="0" err="1" smtClean="0">
                <a:solidFill>
                  <a:schemeClr val="accent2">
                    <a:lumMod val="75000"/>
                  </a:schemeClr>
                </a:solidFill>
              </a:rPr>
              <a:t>саморегулируемые</a:t>
            </a:r>
            <a:r>
              <a:rPr lang="ru-RU" sz="1700" dirty="0" smtClean="0">
                <a:solidFill>
                  <a:schemeClr val="accent2">
                    <a:lumMod val="75000"/>
                  </a:schemeClr>
                </a:solidFill>
              </a:rPr>
              <a:t> улицы и дороги.</a:t>
            </a:r>
          </a:p>
        </p:txBody>
      </p:sp>
    </p:spTree>
    <p:extLst>
      <p:ext uri="{BB962C8B-B14F-4D97-AF65-F5344CB8AC3E}">
        <p14:creationId xmlns:p14="http://schemas.microsoft.com/office/powerpoint/2010/main" val="394172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59632" y="116632"/>
            <a:ext cx="7488832" cy="494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КЛАССИФИКАЦИЯ УЛИЦ И ДОРОГ ГОРОДОВ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692696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27584" y="692696"/>
            <a:ext cx="8208912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Транспортные признаки:</a:t>
            </a:r>
          </a:p>
          <a:p>
            <a:pPr algn="just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3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ru-RU" sz="1600" i="1" dirty="0" smtClean="0">
                <a:solidFill>
                  <a:schemeClr val="accent2">
                    <a:lumMod val="75000"/>
                  </a:schemeClr>
                </a:solidFill>
              </a:rPr>
              <a:t>Состав участников движения допускаемых на проезжую часть.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Возможны различные вариации ограничений из следующих участников движения:</a:t>
            </a:r>
          </a:p>
          <a:p>
            <a:pPr algn="just"/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легковые автомобили и мотоциклы,</a:t>
            </a:r>
          </a:p>
          <a:p>
            <a:pPr algn="just"/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грузовые автомобили различной грузоподъемности (возможно введение ограничений на движение грузовых автомобилей определенной грузоподъемности, либо полного запрета),</a:t>
            </a:r>
          </a:p>
          <a:p>
            <a:pPr algn="just"/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массовый общественный транспорт автомобильный,</a:t>
            </a:r>
          </a:p>
          <a:p>
            <a:pPr algn="just"/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массовый общественный 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электротрансопрт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(трамвай, троллейбус),</a:t>
            </a:r>
          </a:p>
          <a:p>
            <a:pPr algn="just"/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велосипедисты,</a:t>
            </a:r>
          </a:p>
          <a:p>
            <a:pPr algn="just"/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пешеходы. </a:t>
            </a:r>
          </a:p>
          <a:p>
            <a:pPr algn="just"/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Наиболее распространенными являются варианты улиц и дорог предназначенных:</a:t>
            </a:r>
          </a:p>
          <a:p>
            <a:pPr algn="just"/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только для автомобильного транспорта (легкового и грузового), </a:t>
            </a:r>
          </a:p>
          <a:p>
            <a:pPr algn="just"/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для автомобильного транспорта (легкового и грузового)  и массового общественного транспорта,</a:t>
            </a:r>
          </a:p>
          <a:p>
            <a:pPr algn="just"/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для автомобильного транспорта и массового общественного транспорта с ограничением грузоподъемности или полным запретом движения грузового транспорта,</a:t>
            </a:r>
          </a:p>
          <a:p>
            <a:pPr algn="just"/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только для легкового транспорта,</a:t>
            </a:r>
          </a:p>
          <a:p>
            <a:pPr algn="just"/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для массового общественного транспорта, пешеходов и велосипедистов, </a:t>
            </a:r>
          </a:p>
          <a:p>
            <a:pPr algn="just"/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легкового транспорта, велосипедистов и пешеходов,</a:t>
            </a:r>
          </a:p>
          <a:p>
            <a:pPr algn="just"/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только пешеходов и/или велосипедистов.</a:t>
            </a:r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32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59632" y="116632"/>
            <a:ext cx="7488832" cy="494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КЛАССИФИКАЦИЯ УЛИЦ И ДОРОГ ГОРОДОВ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692696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35088" y="908720"/>
            <a:ext cx="788538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Градостроительные признаки:</a:t>
            </a:r>
          </a:p>
          <a:p>
            <a:pPr algn="just"/>
            <a:endParaRPr lang="ru-RU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1.Тип магистрали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. Улично-дорожная сеть городов и населенных пунктов в зависимости состава элементов и </a:t>
            </a: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</a:rPr>
              <a:t>взаимоувязки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с застройкой подразделяются на:</a:t>
            </a:r>
          </a:p>
          <a:p>
            <a:pPr algn="just"/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>
              <a:buFontTx/>
              <a:buChar char="-"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городские дороги – участки автомобильных дорог, проходящие в пределах города или населенного пункта;</a:t>
            </a:r>
          </a:p>
          <a:p>
            <a:pPr algn="just">
              <a:buFontTx/>
              <a:buChar char="-"/>
            </a:pP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- улицы - объект транспортной инфраструктуры, предназначенный для движения транспортных средств и/или пешеходов, занимающий часть территории в городе или населенном пункте в виде полосы, расположенной между линиями застройки, включающий одну или несколько проезжих частей автомобильной дороги, транспортные инженерные сооружения (тоннели, путепроводы, под- и надземные пешеходные переходы), трамвайные пути, тротуары, газоны, парковки и разделительные полосы при их наличии.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611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59632" y="116632"/>
            <a:ext cx="7488832" cy="494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КЛАССИФИКАЦИЯ УЛИЦ И ДОРОГ ГОРОДОВ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692696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35088" y="908720"/>
            <a:ext cx="788538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Градостроительные признаки:</a:t>
            </a:r>
          </a:p>
          <a:p>
            <a:pPr algn="just"/>
            <a:endParaRPr lang="ru-RU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2. Функциональное назначение территории прохождения.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Важным градостроительным признаком, определяющим условия прохождения улиц и дорог, является функциональное назначение территории, по которой они походят. Так как именно прилегающая застройка формирует транспортную нагрузку на магистраль, определяет объемы и вид участников движения, накладывает территориальные и экологические ограничения. </a:t>
            </a:r>
          </a:p>
          <a:p>
            <a:pPr algn="just"/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По типу территории прохождения целесообразно выделить улицы и дороги:    </a:t>
            </a:r>
          </a:p>
          <a:p>
            <a:pPr algn="just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- в исторической застройке (городской центр),</a:t>
            </a:r>
          </a:p>
          <a:p>
            <a:pPr algn="just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- жилых районов,</a:t>
            </a:r>
          </a:p>
          <a:p>
            <a:pPr algn="just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- промышленных и коммунально-складских зон,  </a:t>
            </a:r>
          </a:p>
          <a:p>
            <a:pPr algn="just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- общественно-деловых зон,</a:t>
            </a:r>
          </a:p>
          <a:p>
            <a:pPr algn="just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- рекреационных  зон (парки и городские леса),</a:t>
            </a:r>
          </a:p>
          <a:p>
            <a:pPr algn="just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- территорий нового освоения (вновь осваиваемых территорий).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05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475656" y="260648"/>
            <a:ext cx="7488832" cy="427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КЛАССИФИКАЦИЯ УЛИЦ И ДОРОГ ГОРОДОВ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764704"/>
            <a:ext cx="7776864" cy="46291"/>
          </a:xfrm>
          <a:prstGeom prst="rect">
            <a:avLst/>
          </a:prstGeom>
        </p:spPr>
      </p:pic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346147"/>
              </p:ext>
            </p:extLst>
          </p:nvPr>
        </p:nvGraphicFramePr>
        <p:xfrm>
          <a:off x="971600" y="1494341"/>
          <a:ext cx="8064896" cy="5141005"/>
        </p:xfrm>
        <a:graphic>
          <a:graphicData uri="http://schemas.openxmlformats.org/drawingml/2006/table">
            <a:tbl>
              <a:tblPr/>
              <a:tblGrid>
                <a:gridCol w="656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76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20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49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N </a:t>
                      </a:r>
                      <a:r>
                        <a:rPr lang="ru-RU" sz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п</a:t>
                      </a: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/</a:t>
                      </a:r>
                      <a:r>
                        <a:rPr lang="ru-RU" sz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п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Arial"/>
                        <a:ea typeface="Times New Roman"/>
                      </a:endParaRPr>
                    </a:p>
                  </a:txBody>
                  <a:tcPr marL="50987" marR="30992" marT="30992" marB="509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Категория улиц и дорог</a:t>
                      </a:r>
                    </a:p>
                  </a:txBody>
                  <a:tcPr marL="50987" marR="30992" marT="30992" marB="509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Функциональное назначение и основная характеристика улиц и дорог</a:t>
                      </a:r>
                    </a:p>
                  </a:txBody>
                  <a:tcPr marL="50987" marR="30992" marT="30992" marB="509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467">
                <a:tc gridSpan="3"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Опорная улично-дорожная сеть</a:t>
                      </a:r>
                    </a:p>
                  </a:txBody>
                  <a:tcPr marL="50987" marR="30992" marT="30992" marB="509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36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1.1</a:t>
                      </a:r>
                    </a:p>
                  </a:txBody>
                  <a:tcPr marL="50987" marR="30992" marT="30992" marB="509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Скоростные дороги</a:t>
                      </a:r>
                    </a:p>
                  </a:txBody>
                  <a:tcPr marL="50987" marR="30992" marT="30992" marB="509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Обеспечивают межрегиональные связи в международных и национальных транспортных коридорах, скоростные связи Санкт-Петербурга в системе расселения, связи удаленных районов Санкт-Петербурга между собой и с центром Санкт-Петербурга. Проходят с полной изоляцией от прилегающей застройки и подключаются к сети магистральных улиц посредством транспортных развязок в разных уровнях, размещаемых на расстоянии не менее 2000 м друг от друга</a:t>
                      </a:r>
                    </a:p>
                  </a:txBody>
                  <a:tcPr marL="50987" marR="30992" marT="30992" marB="509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936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1.2</a:t>
                      </a:r>
                    </a:p>
                  </a:txBody>
                  <a:tcPr marL="50987" marR="30992" marT="30992" marB="509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Магистральные улицы городского значения непрерывного движения</a:t>
                      </a:r>
                    </a:p>
                  </a:txBody>
                  <a:tcPr marL="50987" marR="30992" marT="30992" marB="509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Функциональное назначение и основная характеристика аналогичны категории скоростных дорог. Создаются при планировочной невозможности организации скоростного движения.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Подключаются к магистральным улицам регулируемого движения посредством транспортных развязок в разных уровнях, размещаемых на расстоянии не менее 1500 м друг от друга</a:t>
                      </a:r>
                    </a:p>
                  </a:txBody>
                  <a:tcPr marL="50987" marR="30992" marT="30992" marB="509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68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1.3</a:t>
                      </a:r>
                    </a:p>
                  </a:txBody>
                  <a:tcPr marL="50987" marR="30992" marT="30992" marB="509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Магистральные улицы городского значения регулируемого движения I класса</a:t>
                      </a:r>
                    </a:p>
                  </a:txBody>
                  <a:tcPr marL="50987" marR="30992" marT="30992" marB="509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Основные транспортные магистрали, связывающие центр Санкт-Петербурга с нецентральными районами и нецентральные районы между собой в обход центра Санкт-Петербурга. Выполняют функцию планировочных осей.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Требуется обеспечение возможности пропуска автотранспорта наиболее нагруженного направления в непрерывном режиме</a:t>
                      </a:r>
                    </a:p>
                  </a:txBody>
                  <a:tcPr marL="50987" marR="30992" marT="30992" marB="509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255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475656" y="260648"/>
            <a:ext cx="7488832" cy="427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КЛАССИФИКАЦИЯ УЛИЦ И ДОРОГ ГОРОДОВ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764704"/>
            <a:ext cx="7776864" cy="46291"/>
          </a:xfrm>
          <a:prstGeom prst="rect">
            <a:avLst/>
          </a:prstGeom>
        </p:spPr>
      </p:pic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184572"/>
              </p:ext>
            </p:extLst>
          </p:nvPr>
        </p:nvGraphicFramePr>
        <p:xfrm>
          <a:off x="899592" y="1844824"/>
          <a:ext cx="8064896" cy="3920738"/>
        </p:xfrm>
        <a:graphic>
          <a:graphicData uri="http://schemas.openxmlformats.org/drawingml/2006/table">
            <a:tbl>
              <a:tblPr/>
              <a:tblGrid>
                <a:gridCol w="656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76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20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49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N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п</a:t>
                      </a: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/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п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4770" marR="39370" marT="393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Категория улиц и дорог</a:t>
                      </a:r>
                    </a:p>
                  </a:txBody>
                  <a:tcPr marL="64770" marR="39370" marT="393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Функциональное назначение и основная характеристика улиц и дорог</a:t>
                      </a:r>
                    </a:p>
                  </a:txBody>
                  <a:tcPr marL="64770" marR="39370" marT="393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467">
                <a:tc gridSpan="3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2. </a:t>
                      </a:r>
                      <a:r>
                        <a:rPr lang="ru-RU" sz="1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Магистральные улицы, не относящиеся к опорной сети</a:t>
                      </a:r>
                    </a:p>
                  </a:txBody>
                  <a:tcPr marL="64770" marR="39370" marT="393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36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2.1</a:t>
                      </a:r>
                    </a:p>
                  </a:txBody>
                  <a:tcPr marL="64770" marR="39370" marT="393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Магистральные улицы городского значения регулируемого движения II класса</a:t>
                      </a:r>
                    </a:p>
                  </a:txBody>
                  <a:tcPr marL="64770" marR="39370" marT="393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Дублируют магистральные улицы городского значения регулируемого движения I класса, обеспечивают связи районов Санкт-Петербурга между собой и с центром Санкт-Петербурга</a:t>
                      </a:r>
                    </a:p>
                  </a:txBody>
                  <a:tcPr marL="64770" marR="39370" marT="393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936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2.2</a:t>
                      </a:r>
                    </a:p>
                  </a:txBody>
                  <a:tcPr marL="64770" marR="39370" marT="393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Магистральные улицы районного значения</a:t>
                      </a:r>
                    </a:p>
                  </a:txBody>
                  <a:tcPr marL="64770" marR="39370" marT="393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Обеспечивают связи в пределах районов с магистральными улицами городского значения</a:t>
                      </a:r>
                    </a:p>
                  </a:txBody>
                  <a:tcPr marL="64770" marR="39370" marT="393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848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475656" y="188640"/>
            <a:ext cx="7488832" cy="427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КЛАССИФИКАЦИЯ УЛИЦ И ДОРОГ ГОРОДОВ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692696"/>
            <a:ext cx="7776864" cy="46291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125116"/>
              </p:ext>
            </p:extLst>
          </p:nvPr>
        </p:nvGraphicFramePr>
        <p:xfrm>
          <a:off x="899592" y="1340768"/>
          <a:ext cx="8136904" cy="5063664"/>
        </p:xfrm>
        <a:graphic>
          <a:graphicData uri="http://schemas.openxmlformats.org/drawingml/2006/table">
            <a:tbl>
              <a:tblPr/>
              <a:tblGrid>
                <a:gridCol w="662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2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714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14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N </a:t>
                      </a:r>
                      <a:r>
                        <a:rPr lang="ru-RU" sz="1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п</a:t>
                      </a:r>
                      <a:r>
                        <a:rPr lang="ru-RU" sz="10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/</a:t>
                      </a:r>
                      <a:r>
                        <a:rPr lang="ru-RU" sz="10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п</a:t>
                      </a:r>
                      <a:endParaRPr lang="ru-RU" sz="10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8585" marR="29532" marT="29532" marB="485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Категория улиц и дорог</a:t>
                      </a:r>
                    </a:p>
                  </a:txBody>
                  <a:tcPr marL="48585" marR="29532" marT="29532" marB="485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Функциональное назначение и основная характеристика улиц и дорог</a:t>
                      </a:r>
                    </a:p>
                  </a:txBody>
                  <a:tcPr marL="48585" marR="29532" marT="29532" marB="485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431">
                <a:tc gridSpan="3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3. </a:t>
                      </a:r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Улицы и дороги местного значения, основные проезды</a:t>
                      </a:r>
                    </a:p>
                  </a:txBody>
                  <a:tcPr marL="48585" marR="29532" marT="29532" marB="485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15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3.1</a:t>
                      </a:r>
                    </a:p>
                  </a:txBody>
                  <a:tcPr marL="48585" marR="29532" marT="29532" marB="485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Улицы в жилой застройке</a:t>
                      </a:r>
                    </a:p>
                  </a:txBody>
                  <a:tcPr marL="48585" marR="29532" marT="29532" marB="485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Обеспечивают транспортные и пешеходные связи на территориях жилой застройки, выходы на магистральные улицы районного значения и магистральные улицы городского значения регулируемого движения</a:t>
                      </a:r>
                    </a:p>
                  </a:txBody>
                  <a:tcPr marL="48585" marR="29532" marT="29532" marB="485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16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3.2</a:t>
                      </a:r>
                    </a:p>
                  </a:txBody>
                  <a:tcPr marL="48585" marR="29532" marT="29532" marB="485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Главные улицы в районах индивидуальной и малоэтажной застройки</a:t>
                      </a:r>
                    </a:p>
                  </a:txBody>
                  <a:tcPr marL="48585" marR="29532" marT="29532" marB="485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Осуществляют связь жилой и общественно-деловой зон в районах индивидуальной и малоэтажной застройки.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Имеют выход на магистральные улицы районного значения и магистральные улицы городского значения регулируемого движения</a:t>
                      </a:r>
                    </a:p>
                  </a:txBody>
                  <a:tcPr marL="48585" marR="29532" marT="29532" marB="485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16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3.3</a:t>
                      </a:r>
                    </a:p>
                  </a:txBody>
                  <a:tcPr marL="48585" marR="29532" marT="29532" marB="485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Улицы местного значения в районах индивидуальной и малоэтажной застройки</a:t>
                      </a:r>
                    </a:p>
                  </a:txBody>
                  <a:tcPr marL="48585" marR="29532" marT="29532" marB="485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Обслуживают связи внутри территории жилой и общественно-деловой зон района индивидуальной и малоэтажной застройки. Имеют выход на главную улицу или магистрали районного значения.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Могут выходить на магистральные улицы городского значения регулируемого движения</a:t>
                      </a:r>
                    </a:p>
                  </a:txBody>
                  <a:tcPr marL="48585" marR="29532" marT="29532" marB="485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65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3.4</a:t>
                      </a:r>
                    </a:p>
                  </a:txBody>
                  <a:tcPr marL="48585" marR="29532" marT="29532" marB="485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Улицы промышленных и коммунально-складских зон</a:t>
                      </a:r>
                    </a:p>
                  </a:txBody>
                  <a:tcPr marL="48585" marR="29532" marT="29532" marB="485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Обеспечивают транспортные связи в пределах производственных и коммунально-складских зон.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Имеют выход на магистральные улицы районного значения и магистральные улицы городского значения регулируемого движения</a:t>
                      </a:r>
                    </a:p>
                  </a:txBody>
                  <a:tcPr marL="48585" marR="29532" marT="29532" marB="485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14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3.5</a:t>
                      </a:r>
                    </a:p>
                  </a:txBody>
                  <a:tcPr marL="48585" marR="29532" marT="29532" marB="485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Внутриквартальные проезды</a:t>
                      </a:r>
                    </a:p>
                  </a:txBody>
                  <a:tcPr marL="48585" marR="29532" marT="29532" marB="485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Обеспечивают подъезды к отдельным земельным участкам внутри элемента планировочной структуры</a:t>
                      </a:r>
                    </a:p>
                  </a:txBody>
                  <a:tcPr marL="48585" marR="29532" marT="29532" marB="485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14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3.6</a:t>
                      </a:r>
                    </a:p>
                  </a:txBody>
                  <a:tcPr marL="48585" marR="29532" marT="29532" marB="485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Пешеходные улицы</a:t>
                      </a:r>
                    </a:p>
                  </a:txBody>
                  <a:tcPr marL="48585" marR="29532" marT="29532" marB="485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Обслуживают интенсивные пешеходные связи, в том числе внутри элемента планировочной структуры</a:t>
                      </a:r>
                    </a:p>
                  </a:txBody>
                  <a:tcPr marL="48585" marR="29532" marT="29532" marB="485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14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3.7</a:t>
                      </a:r>
                    </a:p>
                  </a:txBody>
                  <a:tcPr marL="48585" marR="29532" marT="29532" marB="485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Велосипедные дорожки</a:t>
                      </a:r>
                    </a:p>
                  </a:txBody>
                  <a:tcPr marL="48585" marR="29532" marT="29532" marB="485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Обеспечивают проезд на велосипедах по свободным от других видов транспорта и пешеходного движения трассам</a:t>
                      </a:r>
                    </a:p>
                  </a:txBody>
                  <a:tcPr marL="48585" marR="29532" marT="29532" marB="485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785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16632"/>
            <a:ext cx="786701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СПИСОК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ЛИТЕРАТУРЫ</a:t>
            </a:r>
            <a:endParaRPr lang="ru-RU" sz="14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 Косцов А.В., Бахирев И.А., Боровик Е.Н., 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Мартяхин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Д.С., Транспортная планировка городов. Учебное пособие. А-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Проджект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. М.; 2017, -300с.</a:t>
            </a:r>
            <a:endParaRPr lang="ru-RU" sz="1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Шукуров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И.С., Луняков И.Р., Халилов И.Р., Курсовое и дипломное проектирование по градостроительству. Учебное пособие. Издательство Ассоциации строительных вузов. М.; 2015, -328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Овечкин Е.В.,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Фишельсон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М.С. Городской транспорт. М.; 2013. – 245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Градостроительство. Планировка и застройка городских и сельских поселений СНиП РК 3.01-01-2008, Астана,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2008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Гуревич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 др. Справочник проектировщика городских дорог. М.,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. 1968.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Гохман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В.А. и др. Пересечение и примыкание автомобильных дорог: М., высшая школа, 1989. - 319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Меркулов Е.А. Городские дороги. Учебник для вузов. М., «Высшая школа», 1973.- 456с.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Меркулов Е.А. и др. Примеры проектирования дорог и сетей пассажирского транспорта в городах. М., «Высшая школа», 1962. – 265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Милашечкин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А.А. и др. Узлы автомобильных дорог. М., «Транспорт», 1966. – 366с.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Меркулов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Е.А. и др. Сборник конструкций городских дорог. М.,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, 1967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.–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186 с.</a:t>
            </a: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Озеленение населенных мест: Справочник /Ерохин Г.П. и др., М., «Высшая школа», 1974. – 123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Орнатский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Н.П. Проектирование городских скоростных дорог. М., «Высшая школа», 1974.- 123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Информационно	–	аналитический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журнал «Автомобильные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	дороги»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ЗАО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«Издательство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«Дороги», Москва, комитет по печати РФ, ежемесячник.»</a:t>
            </a:r>
          </a:p>
        </p:txBody>
      </p:sp>
    </p:spTree>
    <p:extLst>
      <p:ext uri="{BB962C8B-B14F-4D97-AF65-F5344CB8AC3E}">
        <p14:creationId xmlns:p14="http://schemas.microsoft.com/office/powerpoint/2010/main" val="8180745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2057</TotalTime>
  <Words>1874</Words>
  <Application>Microsoft Office PowerPoint</Application>
  <PresentationFormat>Экран (4:3)</PresentationFormat>
  <Paragraphs>333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Century Gothic</vt:lpstr>
      <vt:lpstr>Times New Roman</vt:lpstr>
      <vt:lpstr>Wingdings 3</vt:lpstr>
      <vt:lpstr>Легкий дым</vt:lpstr>
      <vt:lpstr> Основы проектирования городских дорог и улиц</vt:lpstr>
      <vt:lpstr>Тема 2. Лекция 3 Классификация городских дорог и улиц.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Asus</cp:lastModifiedBy>
  <cp:revision>82</cp:revision>
  <dcterms:created xsi:type="dcterms:W3CDTF">2014-09-03T06:40:38Z</dcterms:created>
  <dcterms:modified xsi:type="dcterms:W3CDTF">2021-11-30T04:28:02Z</dcterms:modified>
</cp:coreProperties>
</file>